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51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EB766-A959-46AA-BBB9-727963DEFA10}" type="datetimeFigureOut">
              <a:rPr lang="ru-RU" smtClean="0"/>
              <a:t>20.12.2013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670ED-DCD7-4104-8A7E-21AB8233A8A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EB766-A959-46AA-BBB9-727963DEFA10}" type="datetimeFigureOut">
              <a:rPr lang="ru-RU" smtClean="0"/>
              <a:t>20.12.2013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670ED-DCD7-4104-8A7E-21AB8233A8A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EB766-A959-46AA-BBB9-727963DEFA10}" type="datetimeFigureOut">
              <a:rPr lang="ru-RU" smtClean="0"/>
              <a:t>20.12.2013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670ED-DCD7-4104-8A7E-21AB8233A8A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EB766-A959-46AA-BBB9-727963DEFA10}" type="datetimeFigureOut">
              <a:rPr lang="ru-RU" smtClean="0"/>
              <a:t>20.12.2013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670ED-DCD7-4104-8A7E-21AB8233A8A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EB766-A959-46AA-BBB9-727963DEFA10}" type="datetimeFigureOut">
              <a:rPr lang="ru-RU" smtClean="0"/>
              <a:t>20.12.2013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670ED-DCD7-4104-8A7E-21AB8233A8A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EB766-A959-46AA-BBB9-727963DEFA10}" type="datetimeFigureOut">
              <a:rPr lang="ru-RU" smtClean="0"/>
              <a:t>20.12.2013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670ED-DCD7-4104-8A7E-21AB8233A8A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EB766-A959-46AA-BBB9-727963DEFA10}" type="datetimeFigureOut">
              <a:rPr lang="ru-RU" smtClean="0"/>
              <a:t>20.12.2013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670ED-DCD7-4104-8A7E-21AB8233A8A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EB766-A959-46AA-BBB9-727963DEFA10}" type="datetimeFigureOut">
              <a:rPr lang="ru-RU" smtClean="0"/>
              <a:t>20.12.2013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670ED-DCD7-4104-8A7E-21AB8233A8A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EB766-A959-46AA-BBB9-727963DEFA10}" type="datetimeFigureOut">
              <a:rPr lang="ru-RU" smtClean="0"/>
              <a:t>20.12.2013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670ED-DCD7-4104-8A7E-21AB8233A8A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EB766-A959-46AA-BBB9-727963DEFA10}" type="datetimeFigureOut">
              <a:rPr lang="ru-RU" smtClean="0"/>
              <a:t>20.12.2013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670ED-DCD7-4104-8A7E-21AB8233A8A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EB766-A959-46AA-BBB9-727963DEFA10}" type="datetimeFigureOut">
              <a:rPr lang="ru-RU" smtClean="0"/>
              <a:t>20.12.2013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670ED-DCD7-4104-8A7E-21AB8233A8AD}" type="slidenum">
              <a:rPr lang="ru-RU" smtClean="0"/>
              <a:t>‹#›</a:t>
            </a:fld>
            <a:endParaRPr lang="ru-RU"/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E0EB766-A959-46AA-BBB9-727963DEFA10}" type="datetimeFigureOut">
              <a:rPr lang="ru-RU" smtClean="0"/>
              <a:t>20.12.2013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2D5670ED-DCD7-4104-8A7E-21AB8233A8A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692696"/>
            <a:ext cx="712879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/>
              <a:t>Анализ результатов диагностического тестирования в новой форме по русскому языку учащихся 11-х классов </a:t>
            </a:r>
            <a:r>
              <a:rPr lang="ru-RU" sz="3600" b="1" dirty="0" err="1"/>
              <a:t>Лениногорского</a:t>
            </a:r>
            <a:r>
              <a:rPr lang="ru-RU" sz="3600" b="1" dirty="0"/>
              <a:t> муниципального района (ноябрь 2013г.).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107462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7018520"/>
              </p:ext>
            </p:extLst>
          </p:nvPr>
        </p:nvGraphicFramePr>
        <p:xfrm>
          <a:off x="251518" y="260657"/>
          <a:ext cx="8712966" cy="60486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46714"/>
                <a:gridCol w="652881"/>
                <a:gridCol w="565357"/>
                <a:gridCol w="652881"/>
                <a:gridCol w="565357"/>
                <a:gridCol w="565357"/>
                <a:gridCol w="565357"/>
                <a:gridCol w="565357"/>
                <a:gridCol w="565357"/>
                <a:gridCol w="565357"/>
                <a:gridCol w="565357"/>
                <a:gridCol w="652881"/>
                <a:gridCol w="652881"/>
                <a:gridCol w="831872"/>
              </a:tblGrid>
              <a:tr h="672076">
                <a:tc>
                  <a:txBody>
                    <a:bodyPr/>
                    <a:lstStyle/>
                    <a:p>
                      <a:pPr indent="248285"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Код ОУ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К1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К2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К3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К4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К5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К6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К7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К8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К9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К10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К11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К12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Общее С1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60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351002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93,75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60,94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87,50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76,04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84,38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51,56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71,88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72,92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50,00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50,00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93,75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90,63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70,52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60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351003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100,00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50,00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100,00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68,89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90,00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43,33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64,44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57,78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43,33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43,33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100,00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100,00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65,80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60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351004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90,00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70,00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85,00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60,00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77,50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42,50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63,33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55,00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50,00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42,50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90,00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85,00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63,04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60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351005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93,55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66,13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96,77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59,14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83,87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51,61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79,57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66,67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48,39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43,55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93,55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93,55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68,72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60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351006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100,00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70,51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100,00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87,18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88,46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50,00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81,20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72,65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57,69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48,72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100,00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97,44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76,14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60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351007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96,15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63,46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92,31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66,67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82,69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51,92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79,49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76,92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53,85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50,00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96,15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96,15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71,91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60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351008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100,00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63,16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100,00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61,40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84,21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55,26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75,44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68,42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52,63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50,00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100,00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100,00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70,71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60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351010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84,00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68,00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84,00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65,33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78,00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42,00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60,00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53,33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40,00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40,00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84,00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84,00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61,22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60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351012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</a:rPr>
                        <a:t>95,24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73,81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90,48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58,73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88,10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52,38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68,25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63,49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50,00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45,24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95,24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90,48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67,91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60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351013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91,67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50,00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75,00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33,33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66,67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41,67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58,33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50,00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37,50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33,33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100,00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100,00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54,35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60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352021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100,00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65,63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100,00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77,08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96,88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50,00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77,08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72,92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46,88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50,00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93,75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93,75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73,37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60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352022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96,00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58,00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92,00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68,00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82,00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44,00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64,00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61,33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42,00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44,00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96,00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96,00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65,22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60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352023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100,00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55,00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100,00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90,00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90,00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55,00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60,00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60,00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50,00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50,00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100,00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90,00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70,43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60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352024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94,12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67,65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94,12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76,47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88,24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55,88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88,24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78,43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52,94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47,06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94,12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94,12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75,19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60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353011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100,00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68,42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100,00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63,16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81,58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50,00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73,68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66,67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52,63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50,00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100,00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94,74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70,02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60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ЛМР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95,71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64,72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94,17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68,71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84,51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49,39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72,49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66,46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49,39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46,32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95,71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93,87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</a:rPr>
                        <a:t>69,18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4717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1560" y="329163"/>
            <a:ext cx="8424936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u="sng" dirty="0"/>
              <a:t>Рекомендации:</a:t>
            </a:r>
            <a:endParaRPr lang="ru-RU" sz="1400" dirty="0"/>
          </a:p>
          <a:p>
            <a:r>
              <a:rPr lang="ru-RU" sz="1400" dirty="0"/>
              <a:t>   </a:t>
            </a:r>
            <a:r>
              <a:rPr lang="ru-RU" sz="1400" i="1" u="sng" dirty="0"/>
              <a:t>Информационно методическому центру:</a:t>
            </a:r>
            <a:endParaRPr lang="ru-RU" sz="1400" dirty="0"/>
          </a:p>
          <a:p>
            <a:r>
              <a:rPr lang="ru-RU" sz="1400" dirty="0"/>
              <a:t>1.Довести до сведений учителей русского языку и литературы, заместителей директоров результаты пробного тестирования учащихся 11-х классов в новой форме.</a:t>
            </a:r>
          </a:p>
          <a:p>
            <a:r>
              <a:rPr lang="ru-RU" sz="1400" dirty="0"/>
              <a:t>2. Продолжить работу по распространению положительного педагогического опыта учителей с высокой результативностью участия в ЕГЭ (работу ресурсного центра).</a:t>
            </a:r>
          </a:p>
          <a:p>
            <a:r>
              <a:rPr lang="ru-RU" sz="1400" dirty="0"/>
              <a:t>3. Организовать работу   в зимние каникулы с отстающими </a:t>
            </a:r>
            <a:r>
              <a:rPr lang="ru-RU" sz="1400"/>
              <a:t>учениками</a:t>
            </a:r>
            <a:r>
              <a:rPr lang="ru-RU" sz="1400" smtClean="0"/>
              <a:t>.</a:t>
            </a:r>
          </a:p>
          <a:p>
            <a:endParaRPr lang="ru-RU" sz="1400" dirty="0"/>
          </a:p>
          <a:p>
            <a:r>
              <a:rPr lang="ru-RU" sz="1400" i="1" u="sng" dirty="0"/>
              <a:t>Руководителям общеобразовательных учреждений</a:t>
            </a:r>
            <a:r>
              <a:rPr lang="ru-RU" sz="1400" i="1" dirty="0"/>
              <a:t>:</a:t>
            </a:r>
            <a:endParaRPr lang="ru-RU" sz="1400" dirty="0"/>
          </a:p>
          <a:p>
            <a:pPr lvl="0"/>
            <a:r>
              <a:rPr lang="ru-RU" sz="1400" dirty="0" smtClean="0"/>
              <a:t>1. Провести </a:t>
            </a:r>
            <a:r>
              <a:rPr lang="ru-RU" sz="1400" dirty="0"/>
              <a:t>анализ результатов пробного тестирования по русскому языку по своему учреждению, разработать систему мероприятий, направленных на повышения качества подготовки учеников к ЕГЭ.  </a:t>
            </a:r>
          </a:p>
          <a:p>
            <a:pPr lvl="0"/>
            <a:r>
              <a:rPr lang="ru-RU" sz="1400" dirty="0" smtClean="0"/>
              <a:t>2. Держать </a:t>
            </a:r>
            <a:r>
              <a:rPr lang="ru-RU" sz="1400" dirty="0"/>
              <a:t>под контролем посещение учителями русского языка и литературы ресурсного центра.</a:t>
            </a:r>
          </a:p>
          <a:p>
            <a:pPr lvl="0"/>
            <a:r>
              <a:rPr lang="ru-RU" sz="1400" dirty="0" smtClean="0"/>
              <a:t>3. Разработать </a:t>
            </a:r>
            <a:r>
              <a:rPr lang="ru-RU" sz="1400" dirty="0"/>
              <a:t>плана индивидуальной работы с учениками, не справившимися с работой, или находящимися в зоне риска и держать под личным контролем выполнение данных планов.</a:t>
            </a:r>
          </a:p>
          <a:p>
            <a:pPr lvl="0"/>
            <a:r>
              <a:rPr lang="ru-RU" sz="1400" dirty="0" smtClean="0"/>
              <a:t>4. Познакомить </a:t>
            </a:r>
            <a:r>
              <a:rPr lang="ru-RU" sz="1400" dirty="0"/>
              <a:t>с результатами тестирования учащихся, родителей.</a:t>
            </a:r>
          </a:p>
          <a:p>
            <a:r>
              <a:rPr lang="ru-RU" sz="1400" dirty="0"/>
              <a:t>  </a:t>
            </a:r>
          </a:p>
          <a:p>
            <a:r>
              <a:rPr lang="ru-RU" sz="1400" i="1" u="sng" dirty="0"/>
              <a:t>Учителям русского языка</a:t>
            </a:r>
            <a:r>
              <a:rPr lang="ru-RU" sz="1400" i="1" dirty="0"/>
              <a:t>:</a:t>
            </a:r>
            <a:endParaRPr lang="ru-RU" sz="1400" dirty="0"/>
          </a:p>
          <a:p>
            <a:pPr lvl="0"/>
            <a:r>
              <a:rPr lang="ru-RU" sz="1400" dirty="0"/>
              <a:t>На заседаниях ШМО проанализировать результаты пробного тестирования.</a:t>
            </a:r>
          </a:p>
          <a:p>
            <a:pPr lvl="0"/>
            <a:r>
              <a:rPr lang="ru-RU" sz="1400" dirty="0"/>
              <a:t>Провести с учениками инструктаж по работе с </a:t>
            </a:r>
            <a:r>
              <a:rPr lang="ru-RU" sz="1400" dirty="0" err="1"/>
              <a:t>КИМами</a:t>
            </a:r>
            <a:r>
              <a:rPr lang="ru-RU" sz="1400" dirty="0"/>
              <a:t> по заполнению бланков.</a:t>
            </a:r>
          </a:p>
          <a:p>
            <a:pPr lvl="0"/>
            <a:r>
              <a:rPr lang="ru-RU" sz="1400" dirty="0"/>
              <a:t>Посещать ресурсный центр.</a:t>
            </a:r>
          </a:p>
          <a:p>
            <a:r>
              <a:rPr lang="ru-RU" sz="1400" dirty="0"/>
              <a:t>     4. Выявить причины и организовать индивидуальную работу с учащимися, не прошедшие минимальный порог, а также с учащимися, находящимися в зоне риска - составить индивидуальный план работы с каждым учеником, в том числе и в каникулярное время. </a:t>
            </a:r>
          </a:p>
        </p:txBody>
      </p:sp>
    </p:spTree>
    <p:extLst>
      <p:ext uri="{BB962C8B-B14F-4D97-AF65-F5344CB8AC3E}">
        <p14:creationId xmlns:p14="http://schemas.microsoft.com/office/powerpoint/2010/main" val="1720417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0178367"/>
              </p:ext>
            </p:extLst>
          </p:nvPr>
        </p:nvGraphicFramePr>
        <p:xfrm>
          <a:off x="1299776" y="1124744"/>
          <a:ext cx="7304672" cy="44291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80288"/>
                <a:gridCol w="1040384"/>
                <a:gridCol w="989098"/>
                <a:gridCol w="989098"/>
                <a:gridCol w="989098"/>
                <a:gridCol w="1483648"/>
                <a:gridCol w="1033058"/>
              </a:tblGrid>
              <a:tr h="28952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</a:rPr>
                        <a:t>Код ОУ</a:t>
                      </a:r>
                      <a:endParaRPr lang="ru-RU" sz="14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</a:rPr>
                        <a:t>общее кол-во участников</a:t>
                      </a:r>
                      <a:endParaRPr lang="ru-RU" sz="14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</a:rPr>
                        <a:t>А</a:t>
                      </a:r>
                      <a:endParaRPr lang="ru-RU" sz="14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</a:rPr>
                        <a:t>В</a:t>
                      </a:r>
                      <a:endParaRPr lang="ru-RU" sz="14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</a:rPr>
                        <a:t>С1</a:t>
                      </a:r>
                      <a:endParaRPr lang="ru-RU" sz="14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</a:rPr>
                        <a:t>Средний % по всем заданиям</a:t>
                      </a:r>
                      <a:endParaRPr lang="ru-RU" sz="14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</a:rPr>
                        <a:t>Средний тестовый балл</a:t>
                      </a:r>
                      <a:endParaRPr lang="ru-RU" sz="14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>
                          <a:effectLst/>
                        </a:rPr>
                        <a:t>351002</a:t>
                      </a:r>
                      <a:endParaRPr lang="ru-RU" sz="1400" b="0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</a:rPr>
                        <a:t>32</a:t>
                      </a:r>
                      <a:endParaRPr lang="ru-RU" sz="14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>
                          <a:effectLst/>
                        </a:rPr>
                        <a:t>66,56</a:t>
                      </a:r>
                      <a:endParaRPr lang="ru-RU" sz="1400" b="0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>
                          <a:effectLst/>
                        </a:rPr>
                        <a:t>50,85</a:t>
                      </a:r>
                      <a:endParaRPr lang="ru-RU" sz="1400" b="0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>
                          <a:effectLst/>
                        </a:rPr>
                        <a:t>70,52</a:t>
                      </a:r>
                      <a:endParaRPr lang="ru-RU" sz="1400" b="0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</a:rPr>
                        <a:t>62,64</a:t>
                      </a:r>
                      <a:endParaRPr lang="ru-RU" sz="14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</a:rPr>
                        <a:t>60,8</a:t>
                      </a:r>
                      <a:endParaRPr lang="ru-RU" sz="14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>
                          <a:effectLst/>
                        </a:rPr>
                        <a:t>351003</a:t>
                      </a:r>
                      <a:endParaRPr lang="ru-RU" sz="1400" b="0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</a:rPr>
                        <a:t>15</a:t>
                      </a:r>
                      <a:endParaRPr lang="ru-RU" sz="14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</a:rPr>
                        <a:t>60,22</a:t>
                      </a:r>
                      <a:endParaRPr lang="ru-RU" sz="14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</a:rPr>
                        <a:t>50,30</a:t>
                      </a:r>
                      <a:endParaRPr lang="ru-RU" sz="14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>
                          <a:effectLst/>
                        </a:rPr>
                        <a:t>65,80</a:t>
                      </a:r>
                      <a:endParaRPr lang="ru-RU" sz="1400" b="0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</a:rPr>
                        <a:t>58,77</a:t>
                      </a:r>
                      <a:endParaRPr lang="ru-RU" sz="14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>
                          <a:effectLst/>
                        </a:rPr>
                        <a:t>57,7</a:t>
                      </a:r>
                      <a:endParaRPr lang="ru-RU" sz="1400" b="0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>
                          <a:effectLst/>
                        </a:rPr>
                        <a:t>351004</a:t>
                      </a:r>
                      <a:endParaRPr lang="ru-RU" sz="1400" b="0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</a:rPr>
                        <a:t>20</a:t>
                      </a:r>
                      <a:endParaRPr lang="ru-RU" sz="14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</a:rPr>
                        <a:t>56,50</a:t>
                      </a:r>
                      <a:endParaRPr lang="ru-RU" sz="14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</a:rPr>
                        <a:t>38,18</a:t>
                      </a:r>
                      <a:endParaRPr lang="ru-RU" sz="14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>
                          <a:effectLst/>
                        </a:rPr>
                        <a:t>63,04</a:t>
                      </a:r>
                      <a:endParaRPr lang="ru-RU" sz="1400" b="0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>
                          <a:effectLst/>
                        </a:rPr>
                        <a:t>52,58</a:t>
                      </a:r>
                      <a:endParaRPr lang="ru-RU" sz="1400" b="0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</a:rPr>
                        <a:t>54,4</a:t>
                      </a:r>
                      <a:endParaRPr lang="ru-RU" sz="14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>
                          <a:effectLst/>
                        </a:rPr>
                        <a:t>351005</a:t>
                      </a:r>
                      <a:endParaRPr lang="ru-RU" sz="1400" b="0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</a:rPr>
                        <a:t>31</a:t>
                      </a:r>
                      <a:endParaRPr lang="ru-RU" sz="14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>
                          <a:effectLst/>
                        </a:rPr>
                        <a:t>71,08</a:t>
                      </a:r>
                      <a:endParaRPr lang="ru-RU" sz="1400" b="0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</a:rPr>
                        <a:t>51,03</a:t>
                      </a:r>
                      <a:endParaRPr lang="ru-RU" sz="14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>
                          <a:effectLst/>
                        </a:rPr>
                        <a:t>68,72</a:t>
                      </a:r>
                      <a:endParaRPr lang="ru-RU" sz="1400" b="0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>
                          <a:effectLst/>
                        </a:rPr>
                        <a:t>63,61</a:t>
                      </a:r>
                      <a:endParaRPr lang="ru-RU" sz="1400" b="0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>
                          <a:effectLst/>
                        </a:rPr>
                        <a:t>61,8</a:t>
                      </a:r>
                      <a:endParaRPr lang="ru-RU" sz="1400" b="0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>
                          <a:effectLst/>
                        </a:rPr>
                        <a:t>351006</a:t>
                      </a:r>
                      <a:endParaRPr lang="ru-RU" sz="1400" b="0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</a:rPr>
                        <a:t>39</a:t>
                      </a:r>
                      <a:endParaRPr lang="ru-RU" sz="14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>
                          <a:effectLst/>
                        </a:rPr>
                        <a:t>72,74</a:t>
                      </a:r>
                      <a:endParaRPr lang="ru-RU" sz="1400" b="0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>
                          <a:effectLst/>
                        </a:rPr>
                        <a:t>65,27</a:t>
                      </a:r>
                      <a:endParaRPr lang="ru-RU" sz="1400" b="0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>
                          <a:effectLst/>
                        </a:rPr>
                        <a:t>76,14</a:t>
                      </a:r>
                      <a:endParaRPr lang="ru-RU" sz="1400" b="0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>
                          <a:effectLst/>
                        </a:rPr>
                        <a:t>71,38</a:t>
                      </a:r>
                      <a:endParaRPr lang="ru-RU" sz="1400" b="0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>
                          <a:effectLst/>
                        </a:rPr>
                        <a:t>66,5</a:t>
                      </a:r>
                      <a:endParaRPr lang="ru-RU" sz="1400" b="0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>
                          <a:effectLst/>
                        </a:rPr>
                        <a:t>351007</a:t>
                      </a:r>
                      <a:endParaRPr lang="ru-RU" sz="1400" b="0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</a:rPr>
                        <a:t>26</a:t>
                      </a:r>
                      <a:endParaRPr lang="ru-RU" sz="14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>
                          <a:effectLst/>
                        </a:rPr>
                        <a:t>68,72</a:t>
                      </a:r>
                      <a:endParaRPr lang="ru-RU" sz="1400" b="0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</a:rPr>
                        <a:t>67,48</a:t>
                      </a:r>
                      <a:endParaRPr lang="ru-RU" sz="14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>
                          <a:effectLst/>
                        </a:rPr>
                        <a:t>71,91</a:t>
                      </a:r>
                      <a:endParaRPr lang="ru-RU" sz="1400" b="0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</a:rPr>
                        <a:t>69,37</a:t>
                      </a:r>
                      <a:endParaRPr lang="ru-RU" sz="14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</a:rPr>
                        <a:t>64,1</a:t>
                      </a:r>
                      <a:endParaRPr lang="ru-RU" sz="14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>
                          <a:effectLst/>
                        </a:rPr>
                        <a:t>351008</a:t>
                      </a:r>
                      <a:endParaRPr lang="ru-RU" sz="1400" b="0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</a:rPr>
                        <a:t>20</a:t>
                      </a:r>
                      <a:endParaRPr lang="ru-RU" sz="14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>
                          <a:effectLst/>
                        </a:rPr>
                        <a:t>65,96</a:t>
                      </a:r>
                      <a:endParaRPr lang="ru-RU" sz="1400" b="0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>
                          <a:effectLst/>
                        </a:rPr>
                        <a:t>44,02</a:t>
                      </a:r>
                      <a:endParaRPr lang="ru-RU" sz="1400" b="0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>
                          <a:effectLst/>
                        </a:rPr>
                        <a:t>70,71</a:t>
                      </a:r>
                      <a:endParaRPr lang="ru-RU" sz="1400" b="0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</a:rPr>
                        <a:t>60,23</a:t>
                      </a:r>
                      <a:endParaRPr lang="ru-RU" sz="14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>
                          <a:effectLst/>
                        </a:rPr>
                        <a:t>57,9</a:t>
                      </a:r>
                      <a:endParaRPr lang="ru-RU" sz="1400" b="0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>
                          <a:effectLst/>
                        </a:rPr>
                        <a:t>351010</a:t>
                      </a:r>
                      <a:endParaRPr lang="ru-RU" sz="1400" b="0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</a:rPr>
                        <a:t>25</a:t>
                      </a:r>
                      <a:endParaRPr lang="ru-RU" sz="14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</a:rPr>
                        <a:t>64,13</a:t>
                      </a:r>
                      <a:endParaRPr lang="ru-RU" sz="14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</a:rPr>
                        <a:t>46,55</a:t>
                      </a:r>
                      <a:endParaRPr lang="ru-RU" sz="14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>
                          <a:effectLst/>
                        </a:rPr>
                        <a:t>61,22</a:t>
                      </a:r>
                      <a:endParaRPr lang="ru-RU" sz="1400" b="0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</a:rPr>
                        <a:t>57,30</a:t>
                      </a:r>
                      <a:endParaRPr lang="ru-RU" sz="14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</a:rPr>
                        <a:t>57,5</a:t>
                      </a:r>
                      <a:endParaRPr lang="ru-RU" sz="14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>
                          <a:effectLst/>
                        </a:rPr>
                        <a:t>351012</a:t>
                      </a:r>
                      <a:endParaRPr lang="ru-RU" sz="1400" b="0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</a:rPr>
                        <a:t>21</a:t>
                      </a:r>
                      <a:endParaRPr lang="ru-RU" sz="14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</a:rPr>
                        <a:t>62,86</a:t>
                      </a:r>
                      <a:endParaRPr lang="ru-RU" sz="14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</a:rPr>
                        <a:t>53,25</a:t>
                      </a:r>
                      <a:endParaRPr lang="ru-RU" sz="14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</a:rPr>
                        <a:t>67,91</a:t>
                      </a:r>
                      <a:endParaRPr lang="ru-RU" sz="14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</a:rPr>
                        <a:t>61,34</a:t>
                      </a:r>
                      <a:endParaRPr lang="ru-RU" sz="14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</a:rPr>
                        <a:t>59,5</a:t>
                      </a:r>
                      <a:endParaRPr lang="ru-RU" sz="14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>
                          <a:effectLst/>
                        </a:rPr>
                        <a:t>351013</a:t>
                      </a:r>
                      <a:endParaRPr lang="ru-RU" sz="1400" b="0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</a:rPr>
                        <a:t>13</a:t>
                      </a:r>
                      <a:endParaRPr lang="ru-RU" sz="14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</a:rPr>
                        <a:t>57,50</a:t>
                      </a:r>
                      <a:endParaRPr lang="ru-RU" sz="14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>
                          <a:effectLst/>
                        </a:rPr>
                        <a:t>22,73</a:t>
                      </a:r>
                      <a:endParaRPr lang="ru-RU" sz="1400" b="0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>
                          <a:effectLst/>
                        </a:rPr>
                        <a:t>54,35</a:t>
                      </a:r>
                      <a:endParaRPr lang="ru-RU" sz="1400" b="0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>
                          <a:effectLst/>
                        </a:rPr>
                        <a:t>44,86</a:t>
                      </a:r>
                      <a:endParaRPr lang="ru-RU" sz="1400" b="0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</a:rPr>
                        <a:t>48,6</a:t>
                      </a:r>
                      <a:endParaRPr lang="ru-RU" sz="14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>
                          <a:effectLst/>
                        </a:rPr>
                        <a:t>352021</a:t>
                      </a:r>
                      <a:endParaRPr lang="ru-RU" sz="1400" b="0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</a:rPr>
                        <a:t>16</a:t>
                      </a:r>
                      <a:endParaRPr lang="ru-RU" sz="14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</a:rPr>
                        <a:t>63,75</a:t>
                      </a:r>
                      <a:endParaRPr lang="ru-RU" sz="14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</a:rPr>
                        <a:t>48,30</a:t>
                      </a:r>
                      <a:endParaRPr lang="ru-RU" sz="14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</a:rPr>
                        <a:t>73,37</a:t>
                      </a:r>
                      <a:endParaRPr lang="ru-RU" sz="14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</a:rPr>
                        <a:t>61,81</a:t>
                      </a:r>
                      <a:endParaRPr lang="ru-RU" sz="14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</a:rPr>
                        <a:t>60,3</a:t>
                      </a:r>
                      <a:endParaRPr lang="ru-RU" sz="14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>
                          <a:effectLst/>
                        </a:rPr>
                        <a:t>352022</a:t>
                      </a:r>
                      <a:endParaRPr lang="ru-RU" sz="1400" b="0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</a:rPr>
                        <a:t>25</a:t>
                      </a:r>
                      <a:endParaRPr lang="ru-RU" sz="14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</a:rPr>
                        <a:t>55,47</a:t>
                      </a:r>
                      <a:endParaRPr lang="ru-RU" sz="14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>
                          <a:effectLst/>
                        </a:rPr>
                        <a:t>45,09</a:t>
                      </a:r>
                      <a:endParaRPr lang="ru-RU" sz="1400" b="0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>
                          <a:effectLst/>
                        </a:rPr>
                        <a:t>65,22</a:t>
                      </a:r>
                      <a:endParaRPr lang="ru-RU" sz="1400" b="0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</a:rPr>
                        <a:t>55,26</a:t>
                      </a:r>
                      <a:endParaRPr lang="ru-RU" sz="14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</a:rPr>
                        <a:t>55,7</a:t>
                      </a:r>
                      <a:endParaRPr lang="ru-RU" sz="14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>
                          <a:effectLst/>
                        </a:rPr>
                        <a:t>352023</a:t>
                      </a:r>
                      <a:endParaRPr lang="ru-RU" sz="1400" b="0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</a:rPr>
                        <a:t>10</a:t>
                      </a:r>
                      <a:endParaRPr lang="ru-RU" sz="14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>
                          <a:effectLst/>
                        </a:rPr>
                        <a:t>64,67</a:t>
                      </a:r>
                      <a:endParaRPr lang="ru-RU" sz="1400" b="0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</a:rPr>
                        <a:t>44,55</a:t>
                      </a:r>
                      <a:endParaRPr lang="ru-RU" sz="14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>
                          <a:effectLst/>
                        </a:rPr>
                        <a:t>70,43</a:t>
                      </a:r>
                      <a:endParaRPr lang="ru-RU" sz="1400" b="0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</a:rPr>
                        <a:t>59,88</a:t>
                      </a:r>
                      <a:endParaRPr lang="ru-RU" sz="14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</a:rPr>
                        <a:t>59,5</a:t>
                      </a:r>
                      <a:endParaRPr lang="ru-RU" sz="14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</a:rPr>
                        <a:t>352024</a:t>
                      </a:r>
                      <a:endParaRPr lang="ru-RU" sz="14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</a:rPr>
                        <a:t>17</a:t>
                      </a:r>
                      <a:endParaRPr lang="ru-RU" sz="14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>
                          <a:effectLst/>
                        </a:rPr>
                        <a:t>73,92</a:t>
                      </a:r>
                      <a:endParaRPr lang="ru-RU" sz="1400" b="0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</a:rPr>
                        <a:t>60,43</a:t>
                      </a:r>
                      <a:endParaRPr lang="ru-RU" sz="14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>
                          <a:effectLst/>
                        </a:rPr>
                        <a:t>75,19</a:t>
                      </a:r>
                      <a:endParaRPr lang="ru-RU" sz="1400" b="0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</a:rPr>
                        <a:t>69,85</a:t>
                      </a:r>
                      <a:endParaRPr lang="ru-RU" sz="14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</a:rPr>
                        <a:t>66,4</a:t>
                      </a:r>
                      <a:endParaRPr lang="ru-RU" sz="14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>
                          <a:effectLst/>
                        </a:rPr>
                        <a:t>353011</a:t>
                      </a:r>
                      <a:endParaRPr lang="ru-RU" sz="1400" b="0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</a:rPr>
                        <a:t>19</a:t>
                      </a:r>
                      <a:endParaRPr lang="ru-RU" sz="14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</a:rPr>
                        <a:t>60,88</a:t>
                      </a:r>
                      <a:endParaRPr lang="ru-RU" sz="14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</a:rPr>
                        <a:t>40,19</a:t>
                      </a:r>
                      <a:endParaRPr lang="ru-RU" sz="14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</a:rPr>
                        <a:t>70,02</a:t>
                      </a:r>
                      <a:endParaRPr lang="ru-RU" sz="14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</a:rPr>
                        <a:t>57,03</a:t>
                      </a:r>
                      <a:endParaRPr lang="ru-RU" sz="14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</a:rPr>
                        <a:t>57,7</a:t>
                      </a:r>
                      <a:endParaRPr lang="ru-RU" sz="14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</a:rPr>
                        <a:t>ЛМР</a:t>
                      </a:r>
                      <a:endParaRPr lang="ru-RU" sz="14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</a:rPr>
                        <a:t>329</a:t>
                      </a:r>
                      <a:endParaRPr lang="ru-RU" sz="14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</a:rPr>
                        <a:t>65,40</a:t>
                      </a:r>
                      <a:endParaRPr lang="ru-RU" sz="14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</a:rPr>
                        <a:t>50,78</a:t>
                      </a:r>
                      <a:endParaRPr lang="ru-RU" sz="14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</a:rPr>
                        <a:t>69,18</a:t>
                      </a:r>
                      <a:endParaRPr lang="ru-RU" sz="14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</a:rPr>
                        <a:t>61,79</a:t>
                      </a:r>
                      <a:endParaRPr lang="ru-RU" sz="14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 smtClean="0">
                          <a:effectLst/>
                        </a:rPr>
                        <a:t>59,3</a:t>
                      </a:r>
                      <a:endParaRPr lang="ru-RU" sz="14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80968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9412510"/>
              </p:ext>
            </p:extLst>
          </p:nvPr>
        </p:nvGraphicFramePr>
        <p:xfrm>
          <a:off x="467546" y="332650"/>
          <a:ext cx="8136901" cy="612068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37952"/>
                <a:gridCol w="854615"/>
                <a:gridCol w="854615"/>
                <a:gridCol w="812486"/>
                <a:gridCol w="296714"/>
                <a:gridCol w="521792"/>
                <a:gridCol w="409253"/>
                <a:gridCol w="585644"/>
                <a:gridCol w="232861"/>
                <a:gridCol w="409253"/>
                <a:gridCol w="409253"/>
                <a:gridCol w="445362"/>
                <a:gridCol w="445362"/>
                <a:gridCol w="409253"/>
                <a:gridCol w="812486"/>
              </a:tblGrid>
              <a:tr h="448180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СОШ</a:t>
                      </a:r>
                      <a:endParaRPr lang="ru-RU" sz="1100" b="0" i="0" u="none" strike="noStrike" dirty="0">
                        <a:effectLst/>
                        <a:latin typeface="Arial"/>
                      </a:endParaRPr>
                    </a:p>
                  </a:txBody>
                  <a:tcPr marL="8285" marR="8285" marT="82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Количество учащихся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охват, в %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Первичный балл (Б)</a:t>
                      </a:r>
                      <a:endParaRPr lang="ru-RU" sz="1100" b="0" i="0" u="none" strike="noStrike" dirty="0">
                        <a:effectLst/>
                        <a:latin typeface="Arial"/>
                      </a:endParaRPr>
                    </a:p>
                  </a:txBody>
                  <a:tcPr marL="8285" marR="8285" marT="82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Успеваемость </a:t>
                      </a:r>
                      <a:endParaRPr lang="ru-RU" sz="1100" b="0" i="0" u="none" strike="noStrike" dirty="0">
                        <a:effectLst/>
                        <a:latin typeface="Arial"/>
                      </a:endParaRPr>
                    </a:p>
                  </a:txBody>
                  <a:tcPr marL="8285" marR="8285" marT="8285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88555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всего, в чел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выполнявших работу, в чел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Результаты выполнения работы (проходной балл равен 36)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Резерв</a:t>
                      </a:r>
                      <a:endParaRPr lang="ru-RU" sz="1100" b="0" i="0" u="none" strike="noStrike" dirty="0">
                        <a:effectLst/>
                        <a:latin typeface="Arial"/>
                      </a:endParaRPr>
                    </a:p>
                  </a:txBody>
                  <a:tcPr marL="8285" marR="8285" marT="82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Зона риска</a:t>
                      </a:r>
                      <a:endParaRPr lang="ru-RU" sz="1100" b="0" i="0" u="none" strike="noStrike" dirty="0">
                        <a:effectLst/>
                        <a:latin typeface="Arial"/>
                      </a:endParaRPr>
                    </a:p>
                  </a:txBody>
                  <a:tcPr marL="8285" marR="8285" marT="82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949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Б &lt; 36</a:t>
                      </a:r>
                      <a:endParaRPr lang="ru-RU" sz="1100" b="0" i="0" u="none" strike="noStrike" dirty="0">
                        <a:effectLst/>
                        <a:latin typeface="Arial"/>
                      </a:endParaRPr>
                    </a:p>
                  </a:txBody>
                  <a:tcPr marL="8285" marR="8285" marT="82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Б &gt;= 36</a:t>
                      </a:r>
                      <a:endParaRPr lang="ru-RU" sz="1100" b="0" i="0" u="none" strike="noStrike" dirty="0">
                        <a:effectLst/>
                        <a:latin typeface="Arial"/>
                      </a:endParaRPr>
                    </a:p>
                  </a:txBody>
                  <a:tcPr marL="8285" marR="8285" marT="82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Б =35</a:t>
                      </a:r>
                      <a:endParaRPr lang="ru-RU" sz="1100" b="0" i="0" u="none" strike="noStrike" dirty="0">
                        <a:effectLst/>
                        <a:latin typeface="Arial"/>
                      </a:endParaRPr>
                    </a:p>
                  </a:txBody>
                  <a:tcPr marL="8285" marR="8285" marT="82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Б = 36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Б = 37</a:t>
                      </a:r>
                      <a:endParaRPr lang="ru-RU" sz="1100" b="0" i="0" u="none" strike="noStrike" dirty="0">
                        <a:effectLst/>
                        <a:latin typeface="Arial"/>
                      </a:endParaRPr>
                    </a:p>
                  </a:txBody>
                  <a:tcPr marL="8285" marR="8285" marT="82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4818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чел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%</a:t>
                      </a:r>
                      <a:endParaRPr lang="ru-RU" sz="1100" b="0" i="0" u="none" strike="noStrike" dirty="0">
                        <a:effectLst/>
                        <a:latin typeface="Arial"/>
                      </a:endParaRPr>
                    </a:p>
                  </a:txBody>
                  <a:tcPr marL="8285" marR="8285" marT="82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чел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%</a:t>
                      </a:r>
                      <a:endParaRPr lang="ru-RU" sz="1100" b="0" i="0" u="none" strike="noStrike" dirty="0">
                        <a:effectLst/>
                        <a:latin typeface="Arial"/>
                      </a:endParaRPr>
                    </a:p>
                  </a:txBody>
                  <a:tcPr marL="8285" marR="8285" marT="82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чел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%</a:t>
                      </a:r>
                      <a:endParaRPr lang="ru-RU" sz="1100" b="0" i="0" u="none" strike="noStrike" dirty="0">
                        <a:effectLst/>
                        <a:latin typeface="Arial"/>
                      </a:endParaRPr>
                    </a:p>
                  </a:txBody>
                  <a:tcPr marL="8285" marR="8285" marT="82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чел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%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чел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%</a:t>
                      </a:r>
                      <a:endParaRPr lang="ru-RU" sz="1100" b="0" i="0" u="none" strike="noStrike" dirty="0">
                        <a:effectLst/>
                        <a:latin typeface="Arial"/>
                      </a:endParaRPr>
                    </a:p>
                  </a:txBody>
                  <a:tcPr marL="8285" marR="8285" marT="82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9494"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351002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51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32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62,75%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1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effectLst/>
                        </a:rPr>
                        <a:t>3,13</a:t>
                      </a:r>
                      <a:endParaRPr lang="ru-RU" sz="1100" b="0" i="0" u="none" strike="noStrike" dirty="0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31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effectLst/>
                        </a:rPr>
                        <a:t>96,88</a:t>
                      </a:r>
                      <a:endParaRPr lang="ru-RU" sz="1100" b="0" i="0" u="none" strike="noStrike" dirty="0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0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effectLst/>
                        </a:rPr>
                        <a:t>0</a:t>
                      </a:r>
                      <a:endParaRPr lang="ru-RU" sz="1100" b="0" i="0" u="none" strike="noStrike" dirty="0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0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0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0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effectLst/>
                        </a:rPr>
                        <a:t>0,00</a:t>
                      </a:r>
                      <a:endParaRPr lang="ru-RU" sz="1100" b="0" i="0" u="none" strike="noStrike" dirty="0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96,88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44818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351003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16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15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93,75%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0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effectLst/>
                        </a:rPr>
                        <a:t>0,00</a:t>
                      </a:r>
                      <a:endParaRPr lang="ru-RU" sz="1100" b="0" i="0" u="none" strike="noStrike" dirty="0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15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effectLst/>
                        </a:rPr>
                        <a:t>100,00</a:t>
                      </a:r>
                      <a:endParaRPr lang="ru-RU" sz="1100" b="0" i="0" u="none" strike="noStrike" dirty="0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0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effectLst/>
                        </a:rPr>
                        <a:t>0</a:t>
                      </a:r>
                      <a:endParaRPr lang="ru-RU" sz="1100" b="0" i="0" u="none" strike="noStrike" dirty="0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0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0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2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effectLst/>
                        </a:rPr>
                        <a:t>13,33</a:t>
                      </a:r>
                      <a:endParaRPr lang="ru-RU" sz="1100" b="0" i="0" u="none" strike="noStrike" dirty="0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effectLst/>
                        </a:rPr>
                        <a:t>100,00</a:t>
                      </a:r>
                      <a:endParaRPr lang="ru-RU" sz="1100" b="0" i="0" u="none" strike="noStrike" dirty="0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44818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351004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21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20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95,24%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2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effectLst/>
                        </a:rPr>
                        <a:t>10,00</a:t>
                      </a:r>
                      <a:endParaRPr lang="ru-RU" sz="1100" b="0" i="0" u="none" strike="noStrike" dirty="0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18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effectLst/>
                        </a:rPr>
                        <a:t>90,00</a:t>
                      </a:r>
                      <a:endParaRPr lang="ru-RU" sz="1100" b="0" i="0" u="none" strike="noStrike" dirty="0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0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effectLst/>
                        </a:rPr>
                        <a:t>0</a:t>
                      </a:r>
                      <a:endParaRPr lang="ru-RU" sz="1100" b="0" i="0" u="none" strike="noStrike" dirty="0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0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0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0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effectLst/>
                        </a:rPr>
                        <a:t>0,00</a:t>
                      </a:r>
                      <a:endParaRPr lang="ru-RU" sz="1100" b="0" i="0" u="none" strike="noStrike" dirty="0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effectLst/>
                        </a:rPr>
                        <a:t>90,00</a:t>
                      </a:r>
                      <a:endParaRPr lang="ru-RU" sz="1100" b="0" i="0" u="none" strike="noStrike" dirty="0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29494"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351005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47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31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65,96%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0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effectLst/>
                        </a:rPr>
                        <a:t>0,00</a:t>
                      </a:r>
                      <a:endParaRPr lang="ru-RU" sz="1100" b="0" i="0" u="none" strike="noStrike" dirty="0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31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effectLst/>
                        </a:rPr>
                        <a:t>100,00</a:t>
                      </a:r>
                      <a:endParaRPr lang="ru-RU" sz="1100" b="0" i="0" u="none" strike="noStrike" dirty="0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0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effectLst/>
                        </a:rPr>
                        <a:t>0</a:t>
                      </a:r>
                      <a:endParaRPr lang="ru-RU" sz="1100" b="0" i="0" u="none" strike="noStrike" dirty="0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0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0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1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effectLst/>
                        </a:rPr>
                        <a:t>3,23</a:t>
                      </a:r>
                      <a:endParaRPr lang="ru-RU" sz="1100" b="0" i="0" u="none" strike="noStrike" dirty="0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100,00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29494"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351006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39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39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100,00%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0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effectLst/>
                        </a:rPr>
                        <a:t>0,00</a:t>
                      </a:r>
                      <a:endParaRPr lang="ru-RU" sz="1100" b="0" i="0" u="none" strike="noStrike" dirty="0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39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effectLst/>
                        </a:rPr>
                        <a:t>100,00</a:t>
                      </a:r>
                      <a:endParaRPr lang="ru-RU" sz="1100" b="0" i="0" u="none" strike="noStrike" dirty="0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0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effectLst/>
                        </a:rPr>
                        <a:t>0</a:t>
                      </a:r>
                      <a:endParaRPr lang="ru-RU" sz="1100" b="0" i="0" u="none" strike="noStrike" dirty="0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0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0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0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effectLst/>
                        </a:rPr>
                        <a:t>0,00</a:t>
                      </a:r>
                      <a:endParaRPr lang="ru-RU" sz="1100" b="0" i="0" u="none" strike="noStrike" dirty="0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effectLst/>
                        </a:rPr>
                        <a:t>100,00</a:t>
                      </a:r>
                      <a:endParaRPr lang="ru-RU" sz="1100" b="0" i="0" u="none" strike="noStrike" dirty="0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29494"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351007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48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26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54,17%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0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effectLst/>
                        </a:rPr>
                        <a:t>0,00</a:t>
                      </a:r>
                      <a:endParaRPr lang="ru-RU" sz="1100" b="0" i="0" u="none" strike="noStrike" dirty="0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26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effectLst/>
                        </a:rPr>
                        <a:t>100,00</a:t>
                      </a:r>
                      <a:endParaRPr lang="ru-RU" sz="1100" b="0" i="0" u="none" strike="noStrike" dirty="0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0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effectLst/>
                        </a:rPr>
                        <a:t>0</a:t>
                      </a:r>
                      <a:endParaRPr lang="ru-RU" sz="1100" b="0" i="0" u="none" strike="noStrike" dirty="0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0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0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0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0,00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effectLst/>
                        </a:rPr>
                        <a:t>100,00</a:t>
                      </a:r>
                      <a:endParaRPr lang="ru-RU" sz="1100" b="0" i="0" u="none" strike="noStrike" dirty="0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29494"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351008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28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20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71,43%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1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effectLst/>
                        </a:rPr>
                        <a:t>5,00</a:t>
                      </a:r>
                      <a:endParaRPr lang="ru-RU" sz="1100" b="0" i="0" u="none" strike="noStrike" dirty="0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19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effectLst/>
                        </a:rPr>
                        <a:t>95,00</a:t>
                      </a:r>
                      <a:endParaRPr lang="ru-RU" sz="1100" b="0" i="0" u="none" strike="noStrike" dirty="0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0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effectLst/>
                        </a:rPr>
                        <a:t>0</a:t>
                      </a:r>
                      <a:endParaRPr lang="ru-RU" sz="1100" b="0" i="0" u="none" strike="noStrike" dirty="0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0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0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0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effectLst/>
                        </a:rPr>
                        <a:t>0,00</a:t>
                      </a:r>
                      <a:endParaRPr lang="ru-RU" sz="1100" b="0" i="0" u="none" strike="noStrike" dirty="0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effectLst/>
                        </a:rPr>
                        <a:t>95,00</a:t>
                      </a:r>
                      <a:endParaRPr lang="ru-RU" sz="1100" b="0" i="0" u="none" strike="noStrike" dirty="0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29494"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351010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29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25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86,21%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1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effectLst/>
                        </a:rPr>
                        <a:t>4,00</a:t>
                      </a:r>
                      <a:endParaRPr lang="ru-RU" sz="1100" b="0" i="0" u="none" strike="noStrike" dirty="0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24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effectLst/>
                        </a:rPr>
                        <a:t>96,00</a:t>
                      </a:r>
                      <a:endParaRPr lang="ru-RU" sz="1100" b="0" i="0" u="none" strike="noStrike" dirty="0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0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effectLst/>
                        </a:rPr>
                        <a:t>0</a:t>
                      </a:r>
                      <a:endParaRPr lang="ru-RU" sz="1100" b="0" i="0" u="none" strike="noStrike" dirty="0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0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0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1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effectLst/>
                        </a:rPr>
                        <a:t>4,00</a:t>
                      </a:r>
                      <a:endParaRPr lang="ru-RU" sz="1100" b="0" i="0" u="none" strike="noStrike" dirty="0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effectLst/>
                        </a:rPr>
                        <a:t>96,00</a:t>
                      </a:r>
                      <a:endParaRPr lang="ru-RU" sz="1100" b="0" i="0" u="none" strike="noStrike" dirty="0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29494"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351012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37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21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56,76%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0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effectLst/>
                        </a:rPr>
                        <a:t>0,00</a:t>
                      </a:r>
                      <a:endParaRPr lang="ru-RU" sz="1100" b="0" i="0" u="none" strike="noStrike" dirty="0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21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effectLst/>
                        </a:rPr>
                        <a:t>100,00</a:t>
                      </a:r>
                      <a:endParaRPr lang="ru-RU" sz="1100" b="0" i="0" u="none" strike="noStrike" dirty="0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0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effectLst/>
                        </a:rPr>
                        <a:t>0</a:t>
                      </a:r>
                      <a:endParaRPr lang="ru-RU" sz="1100" b="0" i="0" u="none" strike="noStrike" dirty="0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0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0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0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effectLst/>
                        </a:rPr>
                        <a:t>0,00</a:t>
                      </a:r>
                      <a:endParaRPr lang="ru-RU" sz="1100" b="0" i="0" u="none" strike="noStrike" dirty="0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effectLst/>
                        </a:rPr>
                        <a:t>100,00</a:t>
                      </a:r>
                      <a:endParaRPr lang="ru-RU" sz="1100" b="0" i="0" u="none" strike="noStrike" dirty="0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29494"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351013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14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13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92,86%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1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effectLst/>
                        </a:rPr>
                        <a:t>7,69</a:t>
                      </a:r>
                      <a:endParaRPr lang="ru-RU" sz="1100" b="0" i="0" u="none" strike="noStrike" dirty="0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12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effectLst/>
                        </a:rPr>
                        <a:t>92,31</a:t>
                      </a:r>
                      <a:endParaRPr lang="ru-RU" sz="1100" b="0" i="0" u="none" strike="noStrike" dirty="0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0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effectLst/>
                        </a:rPr>
                        <a:t>0</a:t>
                      </a:r>
                      <a:endParaRPr lang="ru-RU" sz="1100" b="0" i="0" u="none" strike="noStrike" dirty="0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0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0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effectLst/>
                        </a:rPr>
                        <a:t>0</a:t>
                      </a:r>
                      <a:endParaRPr lang="ru-RU" sz="1100" b="0" i="0" u="none" strike="noStrike" dirty="0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effectLst/>
                        </a:rPr>
                        <a:t>0,00</a:t>
                      </a:r>
                      <a:endParaRPr lang="ru-RU" sz="1100" b="0" i="0" u="none" strike="noStrike" dirty="0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effectLst/>
                        </a:rPr>
                        <a:t>92,31</a:t>
                      </a:r>
                      <a:endParaRPr lang="ru-RU" sz="1100" b="0" i="0" u="none" strike="noStrike" dirty="0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29494"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352021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effectLst/>
                        </a:rPr>
                        <a:t>16</a:t>
                      </a:r>
                      <a:endParaRPr lang="ru-RU" sz="1100" b="0" i="0" u="none" strike="noStrike" dirty="0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16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100,00%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0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effectLst/>
                        </a:rPr>
                        <a:t>0,00</a:t>
                      </a:r>
                      <a:endParaRPr lang="ru-RU" sz="1100" b="0" i="0" u="none" strike="noStrike" dirty="0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16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effectLst/>
                        </a:rPr>
                        <a:t>100,00</a:t>
                      </a:r>
                      <a:endParaRPr lang="ru-RU" sz="1100" b="0" i="0" u="none" strike="noStrike" dirty="0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0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effectLst/>
                        </a:rPr>
                        <a:t>0</a:t>
                      </a:r>
                      <a:endParaRPr lang="ru-RU" sz="1100" b="0" i="0" u="none" strike="noStrike" dirty="0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0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0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effectLst/>
                        </a:rPr>
                        <a:t>0</a:t>
                      </a:r>
                      <a:endParaRPr lang="ru-RU" sz="1100" b="0" i="0" u="none" strike="noStrike" dirty="0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0,00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effectLst/>
                        </a:rPr>
                        <a:t>100,00</a:t>
                      </a:r>
                      <a:endParaRPr lang="ru-RU" sz="1100" b="0" i="0" u="none" strike="noStrike" dirty="0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29494"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352022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25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25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100,00%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1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effectLst/>
                        </a:rPr>
                        <a:t>4,00</a:t>
                      </a:r>
                      <a:endParaRPr lang="ru-RU" sz="1100" b="0" i="0" u="none" strike="noStrike" dirty="0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24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effectLst/>
                        </a:rPr>
                        <a:t>96,00</a:t>
                      </a:r>
                      <a:endParaRPr lang="ru-RU" sz="1100" b="0" i="0" u="none" strike="noStrike" dirty="0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0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effectLst/>
                        </a:rPr>
                        <a:t>0</a:t>
                      </a:r>
                      <a:endParaRPr lang="ru-RU" sz="1100" b="0" i="0" u="none" strike="noStrike" dirty="0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0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0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effectLst/>
                        </a:rPr>
                        <a:t>0</a:t>
                      </a:r>
                      <a:endParaRPr lang="ru-RU" sz="1100" b="0" i="0" u="none" strike="noStrike" dirty="0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effectLst/>
                        </a:rPr>
                        <a:t>0,00</a:t>
                      </a:r>
                      <a:endParaRPr lang="ru-RU" sz="1100" b="0" i="0" u="none" strike="noStrike" dirty="0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effectLst/>
                        </a:rPr>
                        <a:t>96,00</a:t>
                      </a:r>
                      <a:endParaRPr lang="ru-RU" sz="1100" b="0" i="0" u="none" strike="noStrike" dirty="0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29494"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352023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10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10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100,00%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0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effectLst/>
                        </a:rPr>
                        <a:t>0,00</a:t>
                      </a:r>
                      <a:endParaRPr lang="ru-RU" sz="1100" b="0" i="0" u="none" strike="noStrike" dirty="0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10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effectLst/>
                        </a:rPr>
                        <a:t>100,00</a:t>
                      </a:r>
                      <a:endParaRPr lang="ru-RU" sz="1100" b="0" i="0" u="none" strike="noStrike" dirty="0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0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effectLst/>
                        </a:rPr>
                        <a:t>0</a:t>
                      </a:r>
                      <a:endParaRPr lang="ru-RU" sz="1100" b="0" i="0" u="none" strike="noStrike" dirty="0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0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0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0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effectLst/>
                        </a:rPr>
                        <a:t>0,00</a:t>
                      </a:r>
                      <a:endParaRPr lang="ru-RU" sz="1100" b="0" i="0" u="none" strike="noStrike" dirty="0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effectLst/>
                        </a:rPr>
                        <a:t>100,00</a:t>
                      </a:r>
                      <a:endParaRPr lang="ru-RU" sz="1100" b="0" i="0" u="none" strike="noStrike" dirty="0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29494"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352024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17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17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100,00%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0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effectLst/>
                        </a:rPr>
                        <a:t>0,00</a:t>
                      </a:r>
                      <a:endParaRPr lang="ru-RU" sz="1100" b="0" i="0" u="none" strike="noStrike" dirty="0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17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effectLst/>
                        </a:rPr>
                        <a:t>100,00</a:t>
                      </a:r>
                      <a:endParaRPr lang="ru-RU" sz="1100" b="0" i="0" u="none" strike="noStrike" dirty="0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0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effectLst/>
                        </a:rPr>
                        <a:t>0</a:t>
                      </a:r>
                      <a:endParaRPr lang="ru-RU" sz="1100" b="0" i="0" u="none" strike="noStrike" dirty="0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0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0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0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effectLst/>
                        </a:rPr>
                        <a:t>0,00</a:t>
                      </a:r>
                      <a:endParaRPr lang="ru-RU" sz="1100" b="0" i="0" u="none" strike="noStrike" dirty="0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effectLst/>
                        </a:rPr>
                        <a:t>100,00</a:t>
                      </a:r>
                      <a:endParaRPr lang="ru-RU" sz="1100" b="0" i="0" u="none" strike="noStrike" dirty="0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29494"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353011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19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19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100,00%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0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effectLst/>
                        </a:rPr>
                        <a:t>0,00</a:t>
                      </a:r>
                      <a:endParaRPr lang="ru-RU" sz="1100" b="0" i="0" u="none" strike="noStrike" dirty="0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19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effectLst/>
                        </a:rPr>
                        <a:t>100,00</a:t>
                      </a:r>
                      <a:endParaRPr lang="ru-RU" sz="1100" b="0" i="0" u="none" strike="noStrike" dirty="0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0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effectLst/>
                        </a:rPr>
                        <a:t>0</a:t>
                      </a:r>
                      <a:endParaRPr lang="ru-RU" sz="1100" b="0" i="0" u="none" strike="noStrike" dirty="0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0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0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0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effectLst/>
                        </a:rPr>
                        <a:t>0,00</a:t>
                      </a:r>
                      <a:endParaRPr lang="ru-RU" sz="1100" b="0" i="0" u="none" strike="noStrike" dirty="0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effectLst/>
                        </a:rPr>
                        <a:t>100,00</a:t>
                      </a:r>
                      <a:endParaRPr lang="ru-RU" sz="1100" b="0" i="0" u="none" strike="noStrike" dirty="0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29494"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ЛМР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417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329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effectLst/>
                        </a:rPr>
                        <a:t>78,90%</a:t>
                      </a:r>
                      <a:endParaRPr lang="ru-RU" sz="1100" b="0" i="0" u="none" strike="noStrike" dirty="0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7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effectLst/>
                        </a:rPr>
                        <a:t>2,13</a:t>
                      </a:r>
                      <a:endParaRPr lang="ru-RU" sz="1100" b="0" i="0" u="none" strike="noStrike" dirty="0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322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effectLst/>
                        </a:rPr>
                        <a:t>97,87</a:t>
                      </a:r>
                      <a:endParaRPr lang="ru-RU" sz="1100" b="0" i="0" u="none" strike="noStrike" dirty="0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0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effectLst/>
                        </a:rPr>
                        <a:t>0</a:t>
                      </a:r>
                      <a:endParaRPr lang="ru-RU" sz="1100" b="0" i="0" u="none" strike="noStrike" dirty="0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0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0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4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effectLst/>
                        </a:rPr>
                        <a:t>1,22</a:t>
                      </a:r>
                      <a:endParaRPr lang="ru-RU" sz="1100" b="0" i="0" u="none" strike="noStrike" dirty="0">
                        <a:effectLst/>
                        <a:latin typeface="Arial Cyr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effectLst/>
                        </a:rPr>
                        <a:t>97,87</a:t>
                      </a:r>
                      <a:endParaRPr lang="ru-RU" sz="1100" b="0" i="0" u="none" strike="noStrike" dirty="0">
                        <a:effectLst/>
                        <a:latin typeface="Arial"/>
                      </a:endParaRPr>
                    </a:p>
                  </a:txBody>
                  <a:tcPr marL="8285" marR="8285" marT="828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47465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Лидирующее положение занимают школы с баллом выше среднего по ЛМР (59,2б.)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807361"/>
            <a:ext cx="8928991" cy="4051437"/>
          </a:xfrm>
        </p:spPr>
        <p:txBody>
          <a:bodyPr>
            <a:normAutofit/>
          </a:bodyPr>
          <a:lstStyle/>
          <a:p>
            <a:r>
              <a:rPr lang="ru-RU" dirty="0"/>
              <a:t>66,5  баллов – СОШ 6 – учитель Никифорова И.А.</a:t>
            </a:r>
          </a:p>
          <a:p>
            <a:r>
              <a:rPr lang="ru-RU" dirty="0"/>
              <a:t>66,4 балла -  </a:t>
            </a:r>
            <a:r>
              <a:rPr lang="ru-RU" dirty="0" err="1"/>
              <a:t>Тимяшевская</a:t>
            </a:r>
            <a:r>
              <a:rPr lang="ru-RU" dirty="0"/>
              <a:t> СОШ – учитель  </a:t>
            </a:r>
            <a:r>
              <a:rPr lang="ru-RU" dirty="0" err="1"/>
              <a:t>Фасхутдинова</a:t>
            </a:r>
            <a:r>
              <a:rPr lang="ru-RU" dirty="0"/>
              <a:t> Ф.К.</a:t>
            </a:r>
          </a:p>
          <a:p>
            <a:r>
              <a:rPr lang="ru-RU" dirty="0"/>
              <a:t>64,1 балла – СОШ №7 – учитель Анина М.А.</a:t>
            </a:r>
          </a:p>
          <a:p>
            <a:r>
              <a:rPr lang="ru-RU" dirty="0"/>
              <a:t>61,8 балла – СОШ № 5 – учителя  </a:t>
            </a:r>
            <a:r>
              <a:rPr lang="ru-RU" dirty="0" smtClean="0"/>
              <a:t>Е.Г. </a:t>
            </a:r>
            <a:r>
              <a:rPr lang="ru-RU" dirty="0" err="1" smtClean="0"/>
              <a:t>Ильмукова</a:t>
            </a:r>
            <a:r>
              <a:rPr lang="ru-RU" dirty="0" smtClean="0"/>
              <a:t>, Т.В. </a:t>
            </a:r>
            <a:r>
              <a:rPr lang="ru-RU" dirty="0" err="1" smtClean="0"/>
              <a:t>Плахина</a:t>
            </a:r>
            <a:endParaRPr lang="ru-RU" dirty="0"/>
          </a:p>
          <a:p>
            <a:r>
              <a:rPr lang="ru-RU" dirty="0"/>
              <a:t>60,8 балла - СОШ № 2 – учитель  </a:t>
            </a:r>
            <a:r>
              <a:rPr lang="ru-RU" dirty="0" smtClean="0"/>
              <a:t>Г.П. </a:t>
            </a:r>
            <a:r>
              <a:rPr lang="ru-RU" dirty="0" err="1" smtClean="0"/>
              <a:t>Зелепугина</a:t>
            </a:r>
            <a:endParaRPr lang="ru-RU" dirty="0"/>
          </a:p>
          <a:p>
            <a:r>
              <a:rPr lang="ru-RU" dirty="0"/>
              <a:t>60,3 балла - Чкаловская СОШ – </a:t>
            </a:r>
            <a:r>
              <a:rPr lang="ru-RU" dirty="0" smtClean="0"/>
              <a:t>учитель С.Н. </a:t>
            </a:r>
            <a:r>
              <a:rPr lang="ru-RU" dirty="0" err="1" smtClean="0"/>
              <a:t>Бадрутдинова</a:t>
            </a:r>
            <a:endParaRPr lang="ru-RU" dirty="0"/>
          </a:p>
          <a:p>
            <a:r>
              <a:rPr lang="ru-RU" dirty="0"/>
              <a:t>59,5 баллов – Лицей № 12, учителя – </a:t>
            </a:r>
            <a:r>
              <a:rPr lang="ru-RU" dirty="0" smtClean="0"/>
              <a:t>Е.В. Родионова, И.М. Сапогова</a:t>
            </a:r>
            <a:endParaRPr lang="ru-RU" dirty="0"/>
          </a:p>
          <a:p>
            <a:r>
              <a:rPr lang="ru-RU" dirty="0"/>
              <a:t>59,5 баллов – Старый </a:t>
            </a:r>
            <a:r>
              <a:rPr lang="ru-RU" dirty="0" err="1"/>
              <a:t>Кувак</a:t>
            </a:r>
            <a:r>
              <a:rPr lang="ru-RU" dirty="0"/>
              <a:t>, учитель Н.И. Денисова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45102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404665"/>
            <a:ext cx="7883035" cy="5454134"/>
          </a:xfrm>
        </p:spPr>
        <p:txBody>
          <a:bodyPr>
            <a:normAutofit fontScale="62500" lnSpcReduction="20000"/>
          </a:bodyPr>
          <a:lstStyle/>
          <a:p>
            <a:r>
              <a:rPr lang="ru-RU" sz="5100" u="sng" dirty="0"/>
              <a:t>Школы со средним баллом ниже муниципального:</a:t>
            </a:r>
            <a:endParaRPr lang="ru-RU" sz="5100" dirty="0"/>
          </a:p>
          <a:p>
            <a:r>
              <a:rPr lang="ru-RU" sz="5100" dirty="0"/>
              <a:t>57,9 баллов – СОШ № 8</a:t>
            </a:r>
          </a:p>
          <a:p>
            <a:r>
              <a:rPr lang="ru-RU" sz="5100" dirty="0"/>
              <a:t>57,7 баллов  – СОШ № 3</a:t>
            </a:r>
          </a:p>
          <a:p>
            <a:r>
              <a:rPr lang="ru-RU" sz="5100" dirty="0"/>
              <a:t>57,7 баллов  – Гимназия № 11</a:t>
            </a:r>
          </a:p>
          <a:p>
            <a:r>
              <a:rPr lang="ru-RU" sz="5100" dirty="0"/>
              <a:t>57,5 баллов – СОШ № 10</a:t>
            </a:r>
          </a:p>
          <a:p>
            <a:r>
              <a:rPr lang="ru-RU" sz="5100" dirty="0"/>
              <a:t>55,7 баллов – </a:t>
            </a:r>
            <a:r>
              <a:rPr lang="ru-RU" sz="5100" dirty="0" err="1"/>
              <a:t>Зеленорощинская</a:t>
            </a:r>
            <a:r>
              <a:rPr lang="ru-RU" sz="5100" dirty="0"/>
              <a:t> СОШ,</a:t>
            </a:r>
          </a:p>
          <a:p>
            <a:r>
              <a:rPr lang="ru-RU" sz="5100" dirty="0"/>
              <a:t>54,4 баллов – СОШ № 4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14068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1305342"/>
            <a:ext cx="8496944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ru-RU" dirty="0" err="1" smtClean="0"/>
              <a:t>Вацков</a:t>
            </a:r>
            <a:r>
              <a:rPr lang="ru-RU" dirty="0" smtClean="0"/>
              <a:t> </a:t>
            </a:r>
            <a:r>
              <a:rPr lang="ru-RU" dirty="0"/>
              <a:t>Роман Владимирович (30 баллов) – СОШ №2, </a:t>
            </a:r>
            <a:endParaRPr lang="ru-RU" dirty="0" smtClean="0"/>
          </a:p>
          <a:p>
            <a:r>
              <a:rPr lang="ru-RU" dirty="0" smtClean="0"/>
              <a:t>   </a:t>
            </a:r>
            <a:endParaRPr lang="ru-RU" dirty="0"/>
          </a:p>
          <a:p>
            <a:pPr marL="285750" indent="-285750">
              <a:buFontTx/>
              <a:buChar char="-"/>
            </a:pPr>
            <a:r>
              <a:rPr lang="ru-RU" dirty="0" smtClean="0"/>
              <a:t>Губайдуллина </a:t>
            </a:r>
            <a:r>
              <a:rPr lang="ru-RU" dirty="0"/>
              <a:t>Алина </a:t>
            </a:r>
            <a:r>
              <a:rPr lang="ru-RU" dirty="0" err="1"/>
              <a:t>Радиковна</a:t>
            </a:r>
            <a:r>
              <a:rPr lang="ru-RU" dirty="0"/>
              <a:t>  (28 баллов)– СОШ № 4, </a:t>
            </a:r>
          </a:p>
          <a:p>
            <a:r>
              <a:rPr lang="ru-RU" dirty="0" smtClean="0"/>
              <a:t>   </a:t>
            </a:r>
            <a:endParaRPr lang="ru-RU" dirty="0"/>
          </a:p>
          <a:p>
            <a:r>
              <a:rPr lang="ru-RU" dirty="0"/>
              <a:t>-Усманова Алина Вячеславовна (32 баллов) – СОШ № </a:t>
            </a:r>
            <a:r>
              <a:rPr lang="ru-RU" dirty="0" smtClean="0"/>
              <a:t>4,</a:t>
            </a:r>
          </a:p>
          <a:p>
            <a:endParaRPr lang="ru-RU" dirty="0"/>
          </a:p>
          <a:p>
            <a:r>
              <a:rPr lang="ru-RU" dirty="0"/>
              <a:t>-</a:t>
            </a:r>
            <a:r>
              <a:rPr lang="ru-RU" dirty="0" err="1"/>
              <a:t>Мубаракшин</a:t>
            </a:r>
            <a:r>
              <a:rPr lang="ru-RU" dirty="0"/>
              <a:t> </a:t>
            </a:r>
            <a:r>
              <a:rPr lang="ru-RU" dirty="0" err="1"/>
              <a:t>Илнур</a:t>
            </a:r>
            <a:r>
              <a:rPr lang="ru-RU" dirty="0"/>
              <a:t> </a:t>
            </a:r>
            <a:r>
              <a:rPr lang="ru-RU" dirty="0" err="1"/>
              <a:t>Наилевич</a:t>
            </a:r>
            <a:r>
              <a:rPr lang="ru-RU" dirty="0"/>
              <a:t>  (26 баллов) – СОШ № </a:t>
            </a:r>
            <a:r>
              <a:rPr lang="ru-RU" dirty="0" smtClean="0"/>
              <a:t>8,</a:t>
            </a:r>
          </a:p>
          <a:p>
            <a:endParaRPr lang="ru-RU" dirty="0"/>
          </a:p>
          <a:p>
            <a:r>
              <a:rPr lang="ru-RU" dirty="0"/>
              <a:t>-Инюшин Сергей Владимирович (26 баллов) – СОШ № </a:t>
            </a:r>
            <a:r>
              <a:rPr lang="ru-RU" dirty="0" smtClean="0"/>
              <a:t>10,</a:t>
            </a:r>
          </a:p>
          <a:p>
            <a:endParaRPr lang="ru-RU" dirty="0"/>
          </a:p>
          <a:p>
            <a:r>
              <a:rPr lang="ru-RU" dirty="0"/>
              <a:t>-</a:t>
            </a:r>
            <a:r>
              <a:rPr lang="ru-RU" dirty="0" err="1"/>
              <a:t>Абражеев</a:t>
            </a:r>
            <a:r>
              <a:rPr lang="ru-RU" dirty="0"/>
              <a:t> Павел Юрьевич (32 балла) – СОШ № </a:t>
            </a:r>
            <a:r>
              <a:rPr lang="ru-RU" dirty="0" smtClean="0"/>
              <a:t>13,</a:t>
            </a:r>
          </a:p>
          <a:p>
            <a:endParaRPr lang="ru-RU" dirty="0"/>
          </a:p>
          <a:p>
            <a:r>
              <a:rPr lang="ru-RU" dirty="0"/>
              <a:t>-</a:t>
            </a:r>
            <a:r>
              <a:rPr lang="ru-RU" dirty="0" err="1"/>
              <a:t>Сираев</a:t>
            </a:r>
            <a:r>
              <a:rPr lang="ru-RU" dirty="0"/>
              <a:t> Алмаз </a:t>
            </a:r>
            <a:r>
              <a:rPr lang="ru-RU" dirty="0" err="1"/>
              <a:t>Азатович</a:t>
            </a:r>
            <a:r>
              <a:rPr lang="ru-RU" dirty="0"/>
              <a:t> (32 балла) – </a:t>
            </a:r>
            <a:r>
              <a:rPr lang="ru-RU" dirty="0" err="1"/>
              <a:t>Зеленорошинская</a:t>
            </a:r>
            <a:r>
              <a:rPr lang="ru-RU" dirty="0"/>
              <a:t> СОШ.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52104"/>
            <a:ext cx="73448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Особое внимание </a:t>
            </a:r>
            <a:r>
              <a:rPr lang="ru-RU" dirty="0" smtClean="0"/>
              <a:t>необходимо уделить </a:t>
            </a:r>
            <a:r>
              <a:rPr lang="ru-RU" dirty="0"/>
              <a:t>ученикам, не преодолевшим минимальный порог, их </a:t>
            </a:r>
            <a:r>
              <a:rPr lang="ru-RU" u="sng" dirty="0"/>
              <a:t>7 человек (2,4%):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8439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3775655"/>
              </p:ext>
            </p:extLst>
          </p:nvPr>
        </p:nvGraphicFramePr>
        <p:xfrm>
          <a:off x="683568" y="836712"/>
          <a:ext cx="7560840" cy="55473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560840"/>
              </a:tblGrid>
              <a:tr h="16192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solidFill>
                            <a:schemeClr val="tx1"/>
                          </a:solidFill>
                          <a:effectLst/>
                        </a:rPr>
                        <a:t>Галеева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400" dirty="0" err="1">
                          <a:solidFill>
                            <a:schemeClr val="tx1"/>
                          </a:solidFill>
                          <a:effectLst/>
                        </a:rPr>
                        <a:t>Лейсан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 Альфредовна 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  82 балла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СОШ №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solidFill>
                      <a:srgbClr val="FFFF00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solidFill>
                            <a:schemeClr val="tx1"/>
                          </a:solidFill>
                          <a:effectLst/>
                        </a:rPr>
                        <a:t>Мулендеева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 Вероника Анатольевна  82 балла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СОШ №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solidFill>
                      <a:srgbClr val="FFFF00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solidFill>
                            <a:schemeClr val="tx1"/>
                          </a:solidFill>
                          <a:effectLst/>
                        </a:rPr>
                        <a:t>Зарипова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 Резеда </a:t>
                      </a:r>
                      <a:r>
                        <a:rPr lang="ru-RU" sz="1400" dirty="0" err="1">
                          <a:solidFill>
                            <a:schemeClr val="tx1"/>
                          </a:solidFill>
                          <a:effectLst/>
                        </a:rPr>
                        <a:t>Равилевна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  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 84 балла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СОШ №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solidFill>
                      <a:srgbClr val="FFFF00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Мустаева Ксения Сергеевна   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 87 балла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СОШ №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solidFill>
                      <a:srgbClr val="FFFF00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solidFill>
                            <a:schemeClr val="tx1"/>
                          </a:solidFill>
                          <a:effectLst/>
                        </a:rPr>
                        <a:t>Токмачёва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 Татьяна Сергеевна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 82 балла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СОШ №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7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solidFill>
                      <a:srgbClr val="FFFF00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Гаврилова Людмила Анатольевна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82 балла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СОШ №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solidFill>
                      <a:srgbClr val="FFFF00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solidFill>
                            <a:schemeClr val="tx1"/>
                          </a:solidFill>
                          <a:effectLst/>
                        </a:rPr>
                        <a:t>Фасхутдинова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 Эльвира </a:t>
                      </a:r>
                      <a:r>
                        <a:rPr lang="ru-RU" sz="1400" dirty="0" err="1">
                          <a:solidFill>
                            <a:schemeClr val="tx1"/>
                          </a:solidFill>
                          <a:effectLst/>
                        </a:rPr>
                        <a:t>Ильдаровна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87 баллов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solidFill>
                            <a:schemeClr val="tx1"/>
                          </a:solidFill>
                          <a:effectLst/>
                        </a:rPr>
                        <a:t>Тимяшевская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 СОШ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23528" y="47908"/>
            <a:ext cx="8642046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</a:t>
            </a:r>
            <a:r>
              <a:rPr kumimoji="0" lang="ru-RU" altLang="ru-RU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Высокие  результаты показали следующие учащиеся</a:t>
            </a:r>
            <a:r>
              <a:rPr kumimoji="0" lang="ru-RU" altLang="ru-RU" sz="1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</a:t>
            </a:r>
            <a:endParaRPr kumimoji="0" lang="ru-RU" alt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0654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6943184"/>
              </p:ext>
            </p:extLst>
          </p:nvPr>
        </p:nvGraphicFramePr>
        <p:xfrm>
          <a:off x="1547664" y="778024"/>
          <a:ext cx="6408712" cy="1066800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2257874"/>
                <a:gridCol w="2560064"/>
                <a:gridCol w="1590774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Тестовый балл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Успеваемость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Ноябрь 2012 г.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58,5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96%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Декабрь  2012 г.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63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95%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Январь 2013 г.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60,3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98,4%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Ноябрь 2013г.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60,5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99%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3066719" y="52845"/>
            <a:ext cx="279352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Сравнительные результаты</a:t>
            </a:r>
            <a:endParaRPr kumimoji="0" lang="ru-RU" alt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Сельские школы</a:t>
            </a:r>
            <a:endParaRPr kumimoji="0" lang="ru-RU" alt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0564853"/>
              </p:ext>
            </p:extLst>
          </p:nvPr>
        </p:nvGraphicFramePr>
        <p:xfrm>
          <a:off x="1619672" y="2924944"/>
          <a:ext cx="6552727" cy="1066800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2308612"/>
                <a:gridCol w="2617593"/>
                <a:gridCol w="1626522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Тестовый балл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Успеваемость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Ноябрь 2012 г.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58,2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98%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Декабрь  2012 г.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62,5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99,3%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Январь 2013 г.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61,8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99,7%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 Ноябрь 2013г.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58,8 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97,3 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4226728" y="2104782"/>
            <a:ext cx="205767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Городские школы</a:t>
            </a:r>
            <a:endParaRPr kumimoji="0" lang="ru-RU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775888"/>
              </p:ext>
            </p:extLst>
          </p:nvPr>
        </p:nvGraphicFramePr>
        <p:xfrm>
          <a:off x="1691680" y="5301208"/>
          <a:ext cx="6480720" cy="1066800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2301498"/>
                <a:gridCol w="2609527"/>
                <a:gridCol w="1569695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Тестовый балл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Успеваемость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Ноябрь 2012 г.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58,3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97,7%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Декабрь  2012 г.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62,7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98,6%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Январь 2013 г.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61,6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99,4%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 Ноябрь 2013г.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59,3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97,8 % 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3275856" y="4753689"/>
            <a:ext cx="416262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Показатели по району.</a:t>
            </a: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0319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5907860"/>
              </p:ext>
            </p:extLst>
          </p:nvPr>
        </p:nvGraphicFramePr>
        <p:xfrm>
          <a:off x="395537" y="620680"/>
          <a:ext cx="8568949" cy="516305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9334"/>
                <a:gridCol w="821818"/>
                <a:gridCol w="1161736"/>
                <a:gridCol w="598824"/>
                <a:gridCol w="598824"/>
                <a:gridCol w="598824"/>
                <a:gridCol w="598824"/>
                <a:gridCol w="598824"/>
                <a:gridCol w="598824"/>
                <a:gridCol w="598824"/>
                <a:gridCol w="598824"/>
                <a:gridCol w="965469"/>
              </a:tblGrid>
              <a:tr h="81521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Код ОУ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общее кол-во участников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B1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B2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B3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B4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B5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B6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B7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B8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Общее В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7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351002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32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21,88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34,38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50,00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46,88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53,13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37,50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62,50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63,28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50,85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7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351003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15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13,33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46,67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46,67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46,67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53,33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40,00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46,67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65,00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50,30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7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351004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20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25,00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30,00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35,00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25,00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50,00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45,00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55,00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38,75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38,18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7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351005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31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32,26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74,19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45,16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38,71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41,94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45,16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38,71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61,29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51,03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7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351006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39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51,28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64,10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66,67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74,36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71,79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51,28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66,67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67,95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65,27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7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351007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26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76,92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65,38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73,08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76,92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84,62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61,54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65,38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59,62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67,48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7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351008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20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15,79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47,37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42,11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26,32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42,11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31,58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47,37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57,89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44,02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7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351010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25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36,00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48,00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48,00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40,00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48,00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36,00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44,00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53,00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46,55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7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351012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21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28,57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42,86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66,67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47,62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57,14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33,33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66,67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60,71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53,25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7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351013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13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0,00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8,33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16,67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25,00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41,67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25,00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33,33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25,00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22,73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7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 ЧК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352021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16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50,00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31,25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50,00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43,75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43,75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37,50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37,50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59,38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48,30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7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 ЗР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352022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25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32,00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24,00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36,00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44,00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68,00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28,00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52,00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53,00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45,09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7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 СтК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352023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20,00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30,00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60,00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40,00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40,00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30,00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40,00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57,50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44,55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7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 Тимяш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352024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17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47,06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64,71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58,82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52,94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52,94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52,94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52,94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70,59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60,43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7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353011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19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26,32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15,79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42,11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42,11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63,16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21,05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42,11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47,37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40,19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7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ЛМР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329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34,66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45,40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50,92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47,55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56,44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40,18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52,45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57,75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50,78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4436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pring">
  <a:themeElements>
    <a:clrScheme name="Spring">
      <a:dk1>
        <a:sysClr val="windowText" lastClr="000000"/>
      </a:dk1>
      <a:lt1>
        <a:sysClr val="window" lastClr="FFFFFF"/>
      </a:lt1>
      <a:dk2>
        <a:srgbClr val="66822D"/>
      </a:dk2>
      <a:lt2>
        <a:srgbClr val="BEEA73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TC102455596[[fn=Весна]]</Template>
  <TotalTime>115</TotalTime>
  <Words>1408</Words>
  <Application>Microsoft Office PowerPoint</Application>
  <PresentationFormat>Экран (4:3)</PresentationFormat>
  <Paragraphs>944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Spring</vt:lpstr>
      <vt:lpstr>Презентация PowerPoint</vt:lpstr>
      <vt:lpstr>Презентация PowerPoint</vt:lpstr>
      <vt:lpstr>Презентация PowerPoint</vt:lpstr>
      <vt:lpstr>Лидирующее положение занимают школы с баллом выше среднего по ЛМР (59,2б.)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Олег</dc:creator>
  <cp:lastModifiedBy>Олег</cp:lastModifiedBy>
  <cp:revision>14</cp:revision>
  <dcterms:created xsi:type="dcterms:W3CDTF">2013-12-19T22:29:19Z</dcterms:created>
  <dcterms:modified xsi:type="dcterms:W3CDTF">2013-12-20T00:24:34Z</dcterms:modified>
</cp:coreProperties>
</file>